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7"/>
  </p:notesMasterIdLst>
  <p:handoutMasterIdLst>
    <p:handoutMasterId r:id="rId8"/>
  </p:handoutMasterIdLst>
  <p:sldIdLst>
    <p:sldId id="256" r:id="rId2"/>
    <p:sldId id="262" r:id="rId3"/>
    <p:sldId id="272" r:id="rId4"/>
    <p:sldId id="273" r:id="rId5"/>
    <p:sldId id="257" r:id="rId6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FF89"/>
    <a:srgbClr val="990099"/>
    <a:srgbClr val="FFFF00"/>
    <a:srgbClr val="FF6600"/>
    <a:srgbClr val="CC00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40" autoAdjust="0"/>
    <p:restoredTop sz="96574" autoAdjust="0"/>
  </p:normalViewPr>
  <p:slideViewPr>
    <p:cSldViewPr snapToGrid="0">
      <p:cViewPr varScale="1">
        <p:scale>
          <a:sx n="98" d="100"/>
          <a:sy n="98" d="100"/>
        </p:scale>
        <p:origin x="-108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17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wmf"/><Relationship Id="rId18" Type="http://schemas.openxmlformats.org/officeDocument/2006/relationships/image" Target="../media/image26.wmf"/><Relationship Id="rId3" Type="http://schemas.openxmlformats.org/officeDocument/2006/relationships/image" Target="../media/image11.wmf"/><Relationship Id="rId21" Type="http://schemas.openxmlformats.org/officeDocument/2006/relationships/image" Target="../media/image29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17" Type="http://schemas.openxmlformats.org/officeDocument/2006/relationships/image" Target="../media/image25.wmf"/><Relationship Id="rId2" Type="http://schemas.openxmlformats.org/officeDocument/2006/relationships/image" Target="../media/image10.wmf"/><Relationship Id="rId16" Type="http://schemas.openxmlformats.org/officeDocument/2006/relationships/image" Target="../media/image24.wmf"/><Relationship Id="rId20" Type="http://schemas.openxmlformats.org/officeDocument/2006/relationships/image" Target="../media/image28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24" Type="http://schemas.openxmlformats.org/officeDocument/2006/relationships/image" Target="../media/image32.wmf"/><Relationship Id="rId5" Type="http://schemas.openxmlformats.org/officeDocument/2006/relationships/image" Target="../media/image13.wmf"/><Relationship Id="rId15" Type="http://schemas.openxmlformats.org/officeDocument/2006/relationships/image" Target="../media/image23.wmf"/><Relationship Id="rId23" Type="http://schemas.openxmlformats.org/officeDocument/2006/relationships/image" Target="../media/image31.wmf"/><Relationship Id="rId10" Type="http://schemas.openxmlformats.org/officeDocument/2006/relationships/image" Target="../media/image18.wmf"/><Relationship Id="rId19" Type="http://schemas.openxmlformats.org/officeDocument/2006/relationships/image" Target="../media/image27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Relationship Id="rId22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27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D07F261-E018-4CA0-A5EE-21E23D944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C5865F-135B-47AB-85EB-B57F00825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0F973-CADB-4A5B-B04D-B391F41AB79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53246-612D-406A-AAEF-758F81012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9A8A7-FFE1-41E1-8B8E-DC4238E8D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0EFE3-5952-463A-BDDA-E980201D6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D1815-7B02-4B97-883E-758197C32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670C6-884A-4C97-9840-BF88DCADD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F0B3F-1104-4865-A710-62F55B252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CD155-3D10-4653-9389-53631913D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428AA-5EF2-4F7A-A63B-062B87D95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F7C57-705D-44A5-AB46-FD055B872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15374-0F22-469D-AE37-E15530A52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32495-7E39-43B1-9770-7C9192FAD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FF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480C5D5-995A-4A34-BC2B-7AB5AEB6F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8.bin"/><Relationship Id="rId18" Type="http://schemas.openxmlformats.org/officeDocument/2006/relationships/oleObject" Target="../embeddings/oleObject23.bin"/><Relationship Id="rId26" Type="http://schemas.openxmlformats.org/officeDocument/2006/relationships/oleObject" Target="../embeddings/oleObject31.bin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7.bin"/><Relationship Id="rId17" Type="http://schemas.openxmlformats.org/officeDocument/2006/relationships/oleObject" Target="../embeddings/oleObject22.bin"/><Relationship Id="rId25" Type="http://schemas.openxmlformats.org/officeDocument/2006/relationships/oleObject" Target="../embeddings/oleObject30.bin"/><Relationship Id="rId3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1.bin"/><Relationship Id="rId20" Type="http://schemas.openxmlformats.org/officeDocument/2006/relationships/oleObject" Target="../embeddings/oleObject25.bin"/><Relationship Id="rId29" Type="http://schemas.openxmlformats.org/officeDocument/2006/relationships/oleObject" Target="../embeddings/oleObject3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24" Type="http://schemas.openxmlformats.org/officeDocument/2006/relationships/oleObject" Target="../embeddings/oleObject29.bin"/><Relationship Id="rId32" Type="http://schemas.openxmlformats.org/officeDocument/2006/relationships/oleObject" Target="../embeddings/oleObject37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20.bin"/><Relationship Id="rId23" Type="http://schemas.openxmlformats.org/officeDocument/2006/relationships/oleObject" Target="../embeddings/oleObject28.bin"/><Relationship Id="rId28" Type="http://schemas.openxmlformats.org/officeDocument/2006/relationships/oleObject" Target="../embeddings/oleObject33.bin"/><Relationship Id="rId10" Type="http://schemas.openxmlformats.org/officeDocument/2006/relationships/oleObject" Target="../embeddings/oleObject15.bin"/><Relationship Id="rId19" Type="http://schemas.openxmlformats.org/officeDocument/2006/relationships/oleObject" Target="../embeddings/oleObject24.bin"/><Relationship Id="rId31" Type="http://schemas.openxmlformats.org/officeDocument/2006/relationships/oleObject" Target="../embeddings/oleObject36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7.bin"/><Relationship Id="rId27" Type="http://schemas.openxmlformats.org/officeDocument/2006/relationships/oleObject" Target="../embeddings/oleObject32.bin"/><Relationship Id="rId30" Type="http://schemas.openxmlformats.org/officeDocument/2006/relationships/oleObject" Target="../embeddings/oleObject3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73063" y="158750"/>
            <a:ext cx="8518525" cy="838200"/>
          </a:xfrm>
        </p:spPr>
        <p:txBody>
          <a:bodyPr/>
          <a:lstStyle/>
          <a:p>
            <a:pPr marL="838200" indent="-838200" eaLnBrk="1" hangingPunct="1"/>
            <a:r>
              <a:rPr lang="en-US" sz="4000" b="1" u="sng" smtClean="0">
                <a:latin typeface="Comic Sans MS" pitchFamily="66" charset="0"/>
              </a:rPr>
              <a:t>Applications of Linear Functions</a:t>
            </a:r>
          </a:p>
        </p:txBody>
      </p:sp>
      <p:sp>
        <p:nvSpPr>
          <p:cNvPr id="10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76"/>
          <p:cNvGraphicFramePr>
            <a:graphicFrameLocks noChangeAspect="1"/>
          </p:cNvGraphicFramePr>
          <p:nvPr/>
        </p:nvGraphicFramePr>
        <p:xfrm>
          <a:off x="-9698038" y="5192713"/>
          <a:ext cx="217488" cy="568325"/>
        </p:xfrm>
        <a:graphic>
          <a:graphicData uri="http://schemas.openxmlformats.org/presentationml/2006/ole">
            <p:oleObj spid="_x0000_s1026" name="Equation" r:id="rId4" imgW="114120" imgH="215640" progId="Equation.3">
              <p:embed/>
            </p:oleObj>
          </a:graphicData>
        </a:graphic>
      </p:graphicFrame>
      <p:sp>
        <p:nvSpPr>
          <p:cNvPr id="1050" name="Rectangle 370"/>
          <p:cNvSpPr>
            <a:spLocks noChangeArrowheads="1"/>
          </p:cNvSpPr>
          <p:nvPr/>
        </p:nvSpPr>
        <p:spPr bwMode="auto">
          <a:xfrm>
            <a:off x="269875" y="938213"/>
            <a:ext cx="8874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Learning Objective: To get ready for 2.1-2.3 quiz and apply what we’ve learned about linear functions to real world situations!</a:t>
            </a:r>
          </a:p>
        </p:txBody>
      </p:sp>
      <p:sp>
        <p:nvSpPr>
          <p:cNvPr id="1051" name="Rectangle 542"/>
          <p:cNvSpPr>
            <a:spLocks noChangeArrowheads="1"/>
          </p:cNvSpPr>
          <p:nvPr/>
        </p:nvSpPr>
        <p:spPr bwMode="auto">
          <a:xfrm>
            <a:off x="481013" y="1579563"/>
            <a:ext cx="83851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r>
              <a:rPr lang="en-US" sz="2800" b="1" u="sng">
                <a:latin typeface="Comic Sans MS" pitchFamily="66" charset="0"/>
              </a:rPr>
              <a:t>Warm-up (IN)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latin typeface="Comic Sans MS" pitchFamily="66" charset="0"/>
              </a:rPr>
              <a:t>Can you…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latin typeface="Comic Sans MS" pitchFamily="66" charset="0"/>
              </a:rPr>
              <a:t>	a. determine if something’s a function?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latin typeface="Comic Sans MS" pitchFamily="66" charset="0"/>
              </a:rPr>
              <a:t>	b. evaluate a function at a value for x?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latin typeface="Comic Sans MS" pitchFamily="66" charset="0"/>
              </a:rPr>
              <a:t>	c. find the domain of a function?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r>
              <a:rPr lang="en-US" sz="2000">
                <a:latin typeface="Comic Sans MS" pitchFamily="66" charset="0"/>
              </a:rPr>
              <a:t>	d. sketch a transformation of a function?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endParaRPr lang="en-US" sz="2000"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Find the domain of each: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endParaRPr lang="en-US" sz="2000"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endParaRPr lang="en-US" sz="2000"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endParaRPr lang="en-US" sz="2000"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endParaRPr lang="en-US" sz="2000"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Sketch each transformation: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</a:pPr>
            <a:endParaRPr lang="en-US" sz="2800">
              <a:latin typeface="Comic Sans MS" pitchFamily="66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		</a:t>
            </a:r>
          </a:p>
        </p:txBody>
      </p:sp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919163" y="4456113"/>
          <a:ext cx="2128837" cy="476250"/>
        </p:xfrm>
        <a:graphic>
          <a:graphicData uri="http://schemas.openxmlformats.org/presentationml/2006/ole">
            <p:oleObj spid="_x0000_s1038" name="Equation" r:id="rId5" imgW="1079280" imgH="241200" progId="Equation.3">
              <p:embed/>
            </p:oleObj>
          </a:graphicData>
        </a:graphic>
      </p:graphicFrame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3400425" y="4445000"/>
          <a:ext cx="2430463" cy="450850"/>
        </p:xfrm>
        <a:graphic>
          <a:graphicData uri="http://schemas.openxmlformats.org/presentationml/2006/ole">
            <p:oleObj spid="_x0000_s1039" name="Equation" r:id="rId6" imgW="1231560" imgH="228600" progId="Equation.3">
              <p:embed/>
            </p:oleObj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6151563" y="4273550"/>
          <a:ext cx="2630487" cy="777875"/>
        </p:xfrm>
        <a:graphic>
          <a:graphicData uri="http://schemas.openxmlformats.org/presentationml/2006/ole">
            <p:oleObj spid="_x0000_s1040" name="Equation" r:id="rId7" imgW="1333440" imgH="393480" progId="Equation.3">
              <p:embed/>
            </p:oleObj>
          </a:graphicData>
        </a:graphic>
      </p:graphicFrame>
      <p:graphicFrame>
        <p:nvGraphicFramePr>
          <p:cNvPr id="1044" name="Object 20"/>
          <p:cNvGraphicFramePr>
            <a:graphicFrameLocks noChangeAspect="1"/>
          </p:cNvGraphicFramePr>
          <p:nvPr/>
        </p:nvGraphicFramePr>
        <p:xfrm>
          <a:off x="1279525" y="6119813"/>
          <a:ext cx="1477963" cy="450850"/>
        </p:xfrm>
        <a:graphic>
          <a:graphicData uri="http://schemas.openxmlformats.org/presentationml/2006/ole">
            <p:oleObj spid="_x0000_s1044" name="Equation" r:id="rId8" imgW="749160" imgH="228600" progId="">
              <p:embed/>
            </p:oleObj>
          </a:graphicData>
        </a:graphic>
      </p:graphicFrame>
      <p:graphicFrame>
        <p:nvGraphicFramePr>
          <p:cNvPr id="1045" name="Object 21"/>
          <p:cNvGraphicFramePr>
            <a:graphicFrameLocks noChangeAspect="1"/>
          </p:cNvGraphicFramePr>
          <p:nvPr/>
        </p:nvGraphicFramePr>
        <p:xfrm>
          <a:off x="3584575" y="6042025"/>
          <a:ext cx="2130425" cy="500063"/>
        </p:xfrm>
        <a:graphic>
          <a:graphicData uri="http://schemas.openxmlformats.org/presentationml/2006/ole">
            <p:oleObj spid="_x0000_s1045" name="Equation" r:id="rId9" imgW="1079280" imgH="253800" progId="">
              <p:embed/>
            </p:oleObj>
          </a:graphicData>
        </a:graphic>
      </p:graphicFrame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6453188" y="6016625"/>
          <a:ext cx="2155825" cy="476250"/>
        </p:xfrm>
        <a:graphic>
          <a:graphicData uri="http://schemas.openxmlformats.org/presentationml/2006/ole">
            <p:oleObj spid="_x0000_s1046" name="Equation" r:id="rId10" imgW="1091880" imgH="241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6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8" y="376238"/>
            <a:ext cx="30638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244475"/>
            <a:ext cx="479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a. </a:t>
            </a:r>
            <a:endParaRPr lang="en-US" u="sng">
              <a:latin typeface="Comic Sans MS" pitchFamily="66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1887538" y="496888"/>
            <a:ext cx="358775" cy="971550"/>
          </a:xfrm>
          <a:custGeom>
            <a:avLst/>
            <a:gdLst>
              <a:gd name="connsiteX0" fmla="*/ 0 w 359923"/>
              <a:gd name="connsiteY0" fmla="*/ 972766 h 972766"/>
              <a:gd name="connsiteX1" fmla="*/ 155643 w 359923"/>
              <a:gd name="connsiteY1" fmla="*/ 826851 h 972766"/>
              <a:gd name="connsiteX2" fmla="*/ 291830 w 359923"/>
              <a:gd name="connsiteY2" fmla="*/ 408561 h 972766"/>
              <a:gd name="connsiteX3" fmla="*/ 359923 w 359923"/>
              <a:gd name="connsiteY3" fmla="*/ 0 h 97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23" h="972766">
                <a:moveTo>
                  <a:pt x="0" y="972766"/>
                </a:moveTo>
                <a:cubicBezTo>
                  <a:pt x="53502" y="946825"/>
                  <a:pt x="107005" y="920885"/>
                  <a:pt x="155643" y="826851"/>
                </a:cubicBezTo>
                <a:cubicBezTo>
                  <a:pt x="204281" y="732817"/>
                  <a:pt x="257783" y="546369"/>
                  <a:pt x="291830" y="408561"/>
                </a:cubicBezTo>
                <a:cubicBezTo>
                  <a:pt x="325877" y="270753"/>
                  <a:pt x="342900" y="135376"/>
                  <a:pt x="359923" y="0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536700" y="506413"/>
            <a:ext cx="360363" cy="962025"/>
          </a:xfrm>
          <a:custGeom>
            <a:avLst/>
            <a:gdLst>
              <a:gd name="connsiteX0" fmla="*/ 359924 w 359924"/>
              <a:gd name="connsiteY0" fmla="*/ 963039 h 963039"/>
              <a:gd name="connsiteX1" fmla="*/ 214009 w 359924"/>
              <a:gd name="connsiteY1" fmla="*/ 826851 h 963039"/>
              <a:gd name="connsiteX2" fmla="*/ 77821 w 359924"/>
              <a:gd name="connsiteY2" fmla="*/ 398834 h 963039"/>
              <a:gd name="connsiteX3" fmla="*/ 0 w 359924"/>
              <a:gd name="connsiteY3" fmla="*/ 0 h 963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924" h="963039">
                <a:moveTo>
                  <a:pt x="359924" y="963039"/>
                </a:moveTo>
                <a:cubicBezTo>
                  <a:pt x="310475" y="941962"/>
                  <a:pt x="261026" y="920885"/>
                  <a:pt x="214009" y="826851"/>
                </a:cubicBezTo>
                <a:cubicBezTo>
                  <a:pt x="166992" y="732817"/>
                  <a:pt x="113489" y="536643"/>
                  <a:pt x="77821" y="398834"/>
                </a:cubicBezTo>
                <a:cubicBezTo>
                  <a:pt x="42153" y="261026"/>
                  <a:pt x="21076" y="130513"/>
                  <a:pt x="0" y="0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1" name="Picture 46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2475" y="430213"/>
            <a:ext cx="30638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4198938" y="300038"/>
            <a:ext cx="479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b. </a:t>
            </a:r>
            <a:endParaRPr lang="en-US" u="sng">
              <a:latin typeface="Comic Sans MS" pitchFamily="66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10800000" flipV="1">
            <a:off x="5768975" y="1946275"/>
            <a:ext cx="1049338" cy="1030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799263" y="1965325"/>
            <a:ext cx="808037" cy="7969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6" descr="20x20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2400" y="3636963"/>
            <a:ext cx="30638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2328863" y="3506788"/>
            <a:ext cx="479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c. </a:t>
            </a:r>
            <a:endParaRPr lang="en-US" u="sng">
              <a:latin typeface="Comic Sans MS" pitchFamily="66" charset="0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4095750" y="5019675"/>
            <a:ext cx="1273175" cy="417513"/>
          </a:xfrm>
          <a:custGeom>
            <a:avLst/>
            <a:gdLst>
              <a:gd name="connsiteX0" fmla="*/ 0 w 1274323"/>
              <a:gd name="connsiteY0" fmla="*/ 418290 h 418290"/>
              <a:gd name="connsiteX1" fmla="*/ 136187 w 1274323"/>
              <a:gd name="connsiteY1" fmla="*/ 282102 h 418290"/>
              <a:gd name="connsiteX2" fmla="*/ 554476 w 1274323"/>
              <a:gd name="connsiteY2" fmla="*/ 145915 h 418290"/>
              <a:gd name="connsiteX3" fmla="*/ 1274323 w 1274323"/>
              <a:gd name="connsiteY3" fmla="*/ 0 h 418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4323" h="418290">
                <a:moveTo>
                  <a:pt x="0" y="418290"/>
                </a:moveTo>
                <a:cubicBezTo>
                  <a:pt x="21887" y="372894"/>
                  <a:pt x="43774" y="327498"/>
                  <a:pt x="136187" y="282102"/>
                </a:cubicBezTo>
                <a:cubicBezTo>
                  <a:pt x="228600" y="236706"/>
                  <a:pt x="364787" y="192932"/>
                  <a:pt x="554476" y="145915"/>
                </a:cubicBezTo>
                <a:cubicBezTo>
                  <a:pt x="744165" y="98898"/>
                  <a:pt x="1009244" y="49449"/>
                  <a:pt x="1274323" y="0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 animBg="1"/>
      <p:bldP spid="22" grpId="0"/>
      <p:bldP spid="29" grpId="0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4938" y="192088"/>
            <a:ext cx="8874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Ex 1 </a:t>
            </a:r>
            <a:r>
              <a:rPr lang="en-US" sz="2400">
                <a:latin typeface="Comic Sans MS" pitchFamily="66" charset="0"/>
              </a:rPr>
              <a:t>- For females, a radius bone 24 cm long corresponds to a height of 167 cm.  A radius bone of 26 cm corresponds to a height of 174 cm.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23825" y="1566863"/>
            <a:ext cx="90201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mic Sans MS" pitchFamily="66" charset="0"/>
              </a:rPr>
              <a:t>a. Write a linear equation showing how height (y) corresponds to length of radius (x).</a:t>
            </a: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695325" y="2611438"/>
          <a:ext cx="501650" cy="350837"/>
        </p:xfrm>
        <a:graphic>
          <a:graphicData uri="http://schemas.openxmlformats.org/presentationml/2006/ole">
            <p:oleObj spid="_x0000_s15362" name="Equation" r:id="rId3" imgW="253800" imgH="177480" progId="">
              <p:embed/>
            </p:oleObj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190625" y="2600325"/>
          <a:ext cx="701675" cy="350838"/>
        </p:xfrm>
        <a:graphic>
          <a:graphicData uri="http://schemas.openxmlformats.org/presentationml/2006/ole">
            <p:oleObj spid="_x0000_s15363" name="Equation" r:id="rId4" imgW="355320" imgH="177480" progId="">
              <p:embed/>
            </p:oleObj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677863" y="3003550"/>
            <a:ext cx="1203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762000" y="3063875"/>
          <a:ext cx="400050" cy="350838"/>
        </p:xfrm>
        <a:graphic>
          <a:graphicData uri="http://schemas.openxmlformats.org/presentationml/2006/ole">
            <p:oleObj spid="_x0000_s15364" name="Equation" r:id="rId5" imgW="203040" imgH="177480" progId="">
              <p:embed/>
            </p:oleObj>
          </a:graphicData>
        </a:graphic>
      </p:graphicFrame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1204913" y="3065463"/>
          <a:ext cx="550862" cy="325437"/>
        </p:xfrm>
        <a:graphic>
          <a:graphicData uri="http://schemas.openxmlformats.org/presentationml/2006/ole">
            <p:oleObj spid="_x0000_s15365" name="Equation" r:id="rId6" imgW="279360" imgH="164880" progId="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2033588" y="2876550"/>
          <a:ext cx="250825" cy="225425"/>
        </p:xfrm>
        <a:graphic>
          <a:graphicData uri="http://schemas.openxmlformats.org/presentationml/2006/ole">
            <p:oleObj spid="_x0000_s15366" name="Equation" r:id="rId7" imgW="126720" imgH="114120" progId="">
              <p:embed/>
            </p:oleObj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2457450" y="2614613"/>
          <a:ext cx="250825" cy="350837"/>
        </p:xfrm>
        <a:graphic>
          <a:graphicData uri="http://schemas.openxmlformats.org/presentationml/2006/ole">
            <p:oleObj spid="_x0000_s15367" name="Equation" r:id="rId8" imgW="126720" imgH="177480" progId="">
              <p:embed/>
            </p:oleObj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2295525" y="3005138"/>
            <a:ext cx="46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2422525" y="3055938"/>
          <a:ext cx="250825" cy="325437"/>
        </p:xfrm>
        <a:graphic>
          <a:graphicData uri="http://schemas.openxmlformats.org/presentationml/2006/ole">
            <p:oleObj spid="_x0000_s15368" name="Equation" r:id="rId9" imgW="126720" imgH="164880" progId="">
              <p:embed/>
            </p:oleObj>
          </a:graphicData>
        </a:graphic>
      </p:graphicFrame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2849563" y="2890838"/>
          <a:ext cx="250825" cy="225425"/>
        </p:xfrm>
        <a:graphic>
          <a:graphicData uri="http://schemas.openxmlformats.org/presentationml/2006/ole">
            <p:oleObj spid="_x0000_s15369" name="Equation" r:id="rId10" imgW="126720" imgH="114120" progId="">
              <p:embed/>
            </p:oleObj>
          </a:graphicData>
        </a:graphic>
      </p:graphicFrame>
      <p:graphicFrame>
        <p:nvGraphicFramePr>
          <p:cNvPr id="15370" name="Object 10"/>
          <p:cNvGraphicFramePr>
            <a:graphicFrameLocks noChangeAspect="1"/>
          </p:cNvGraphicFramePr>
          <p:nvPr/>
        </p:nvGraphicFramePr>
        <p:xfrm>
          <a:off x="3111500" y="2792413"/>
          <a:ext cx="452438" cy="350837"/>
        </p:xfrm>
        <a:graphic>
          <a:graphicData uri="http://schemas.openxmlformats.org/presentationml/2006/ole">
            <p:oleObj spid="_x0000_s15370" name="Equation" r:id="rId11" imgW="228600" imgH="177480" progId="">
              <p:embed/>
            </p:oleObj>
          </a:graphicData>
        </a:graphic>
      </p:graphicFrame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3486150" y="2112963"/>
          <a:ext cx="1154113" cy="500062"/>
        </p:xfrm>
        <a:graphic>
          <a:graphicData uri="http://schemas.openxmlformats.org/presentationml/2006/ole">
            <p:oleObj spid="_x0000_s15371" name="Equation" r:id="rId12" imgW="583920" imgH="253800" progId="">
              <p:embed/>
            </p:oleObj>
          </a:graphicData>
        </a:graphic>
      </p:graphicFrame>
      <p:graphicFrame>
        <p:nvGraphicFramePr>
          <p:cNvPr id="15372" name="Object 12"/>
          <p:cNvGraphicFramePr>
            <a:graphicFrameLocks noChangeAspect="1"/>
          </p:cNvGraphicFramePr>
          <p:nvPr/>
        </p:nvGraphicFramePr>
        <p:xfrm>
          <a:off x="4678363" y="2114550"/>
          <a:ext cx="1154112" cy="500063"/>
        </p:xfrm>
        <a:graphic>
          <a:graphicData uri="http://schemas.openxmlformats.org/presentationml/2006/ole">
            <p:oleObj spid="_x0000_s15372" name="Equation" r:id="rId13" imgW="583920" imgH="253800" progId="">
              <p:embed/>
            </p:oleObj>
          </a:graphicData>
        </a:graphic>
      </p:graphicFrame>
      <p:graphicFrame>
        <p:nvGraphicFramePr>
          <p:cNvPr id="15373" name="Object 13"/>
          <p:cNvGraphicFramePr>
            <a:graphicFrameLocks noChangeAspect="1"/>
          </p:cNvGraphicFramePr>
          <p:nvPr/>
        </p:nvGraphicFramePr>
        <p:xfrm>
          <a:off x="4202113" y="2727325"/>
          <a:ext cx="1330325" cy="400050"/>
        </p:xfrm>
        <a:graphic>
          <a:graphicData uri="http://schemas.openxmlformats.org/presentationml/2006/ole">
            <p:oleObj spid="_x0000_s15373" name="Equation" r:id="rId14" imgW="672840" imgH="203040" progId="">
              <p:embed/>
            </p:oleObj>
          </a:graphicData>
        </a:graphic>
      </p:graphicFrame>
      <p:graphicFrame>
        <p:nvGraphicFramePr>
          <p:cNvPr id="15374" name="Object 14"/>
          <p:cNvGraphicFramePr>
            <a:graphicFrameLocks noChangeAspect="1"/>
          </p:cNvGraphicFramePr>
          <p:nvPr/>
        </p:nvGraphicFramePr>
        <p:xfrm>
          <a:off x="3813175" y="3279775"/>
          <a:ext cx="527050" cy="350838"/>
        </p:xfrm>
        <a:graphic>
          <a:graphicData uri="http://schemas.openxmlformats.org/presentationml/2006/ole">
            <p:oleObj spid="_x0000_s15374" name="Equation" r:id="rId15" imgW="266400" imgH="177480" progId="">
              <p:embed/>
            </p:oleObj>
          </a:graphicData>
        </a:graphic>
      </p:graphicFrame>
      <p:graphicFrame>
        <p:nvGraphicFramePr>
          <p:cNvPr id="15375" name="Object 15"/>
          <p:cNvGraphicFramePr>
            <a:graphicFrameLocks noChangeAspect="1"/>
          </p:cNvGraphicFramePr>
          <p:nvPr/>
        </p:nvGraphicFramePr>
        <p:xfrm>
          <a:off x="4341813" y="3330575"/>
          <a:ext cx="250825" cy="225425"/>
        </p:xfrm>
        <a:graphic>
          <a:graphicData uri="http://schemas.openxmlformats.org/presentationml/2006/ole">
            <p:oleObj spid="_x0000_s15375" name="Equation" r:id="rId16" imgW="126720" imgH="114120" progId="">
              <p:embed/>
            </p:oleObj>
          </a:graphicData>
        </a:graphic>
      </p:graphicFrame>
      <p:graphicFrame>
        <p:nvGraphicFramePr>
          <p:cNvPr id="15376" name="Object 16"/>
          <p:cNvGraphicFramePr>
            <a:graphicFrameLocks noChangeAspect="1"/>
          </p:cNvGraphicFramePr>
          <p:nvPr/>
        </p:nvGraphicFramePr>
        <p:xfrm>
          <a:off x="4578350" y="3244850"/>
          <a:ext cx="452438" cy="350838"/>
        </p:xfrm>
        <a:graphic>
          <a:graphicData uri="http://schemas.openxmlformats.org/presentationml/2006/ole">
            <p:oleObj spid="_x0000_s15376" name="Equation" r:id="rId17" imgW="228600" imgH="177480" progId="">
              <p:embed/>
            </p:oleObj>
          </a:graphicData>
        </a:graphic>
      </p:graphicFrame>
      <p:graphicFrame>
        <p:nvGraphicFramePr>
          <p:cNvPr id="15377" name="Object 17"/>
          <p:cNvGraphicFramePr>
            <a:graphicFrameLocks noChangeAspect="1"/>
          </p:cNvGraphicFramePr>
          <p:nvPr/>
        </p:nvGraphicFramePr>
        <p:xfrm>
          <a:off x="4954588" y="3181350"/>
          <a:ext cx="627062" cy="501650"/>
        </p:xfrm>
        <a:graphic>
          <a:graphicData uri="http://schemas.openxmlformats.org/presentationml/2006/ole">
            <p:oleObj spid="_x0000_s15377" name="Equation" r:id="rId18" imgW="317160" imgH="253800" progId="">
              <p:embed/>
            </p:oleObj>
          </a:graphicData>
        </a:graphic>
      </p:graphicFrame>
      <p:graphicFrame>
        <p:nvGraphicFramePr>
          <p:cNvPr id="15378" name="Object 18"/>
          <p:cNvGraphicFramePr>
            <a:graphicFrameLocks noChangeAspect="1"/>
          </p:cNvGraphicFramePr>
          <p:nvPr/>
        </p:nvGraphicFramePr>
        <p:xfrm>
          <a:off x="5518150" y="3232150"/>
          <a:ext cx="427038" cy="350838"/>
        </p:xfrm>
        <a:graphic>
          <a:graphicData uri="http://schemas.openxmlformats.org/presentationml/2006/ole">
            <p:oleObj spid="_x0000_s15378" name="Equation" r:id="rId19" imgW="215640" imgH="177480" progId="">
              <p:embed/>
            </p:oleObj>
          </a:graphicData>
        </a:graphic>
      </p:graphicFrame>
      <p:graphicFrame>
        <p:nvGraphicFramePr>
          <p:cNvPr id="15379" name="Object 19"/>
          <p:cNvGraphicFramePr>
            <a:graphicFrameLocks noChangeAspect="1"/>
          </p:cNvGraphicFramePr>
          <p:nvPr/>
        </p:nvGraphicFramePr>
        <p:xfrm>
          <a:off x="3814763" y="3695700"/>
          <a:ext cx="527050" cy="350838"/>
        </p:xfrm>
        <a:graphic>
          <a:graphicData uri="http://schemas.openxmlformats.org/presentationml/2006/ole">
            <p:oleObj spid="_x0000_s15379" name="Equation" r:id="rId20" imgW="266400" imgH="177480" progId="">
              <p:embed/>
            </p:oleObj>
          </a:graphicData>
        </a:graphic>
      </p:graphicFrame>
      <p:graphicFrame>
        <p:nvGraphicFramePr>
          <p:cNvPr id="15380" name="Object 20"/>
          <p:cNvGraphicFramePr>
            <a:graphicFrameLocks noChangeAspect="1"/>
          </p:cNvGraphicFramePr>
          <p:nvPr/>
        </p:nvGraphicFramePr>
        <p:xfrm>
          <a:off x="4343400" y="3770313"/>
          <a:ext cx="250825" cy="225425"/>
        </p:xfrm>
        <a:graphic>
          <a:graphicData uri="http://schemas.openxmlformats.org/presentationml/2006/ole">
            <p:oleObj spid="_x0000_s15380" name="Equation" r:id="rId21" imgW="126720" imgH="114120" progId="">
              <p:embed/>
            </p:oleObj>
          </a:graphicData>
        </a:graphic>
      </p:graphicFrame>
      <p:graphicFrame>
        <p:nvGraphicFramePr>
          <p:cNvPr id="15381" name="Object 21"/>
          <p:cNvGraphicFramePr>
            <a:graphicFrameLocks noChangeAspect="1"/>
          </p:cNvGraphicFramePr>
          <p:nvPr/>
        </p:nvGraphicFramePr>
        <p:xfrm>
          <a:off x="4583113" y="3684588"/>
          <a:ext cx="376237" cy="350837"/>
        </p:xfrm>
        <a:graphic>
          <a:graphicData uri="http://schemas.openxmlformats.org/presentationml/2006/ole">
            <p:oleObj spid="_x0000_s15381" name="Equation" r:id="rId22" imgW="190440" imgH="177480" progId="">
              <p:embed/>
            </p:oleObj>
          </a:graphicData>
        </a:graphic>
      </p:graphicFrame>
      <p:graphicFrame>
        <p:nvGraphicFramePr>
          <p:cNvPr id="15382" name="Object 22"/>
          <p:cNvGraphicFramePr>
            <a:graphicFrameLocks noChangeAspect="1"/>
          </p:cNvGraphicFramePr>
          <p:nvPr/>
        </p:nvGraphicFramePr>
        <p:xfrm>
          <a:off x="4930775" y="3684588"/>
          <a:ext cx="427038" cy="350837"/>
        </p:xfrm>
        <a:graphic>
          <a:graphicData uri="http://schemas.openxmlformats.org/presentationml/2006/ole">
            <p:oleObj spid="_x0000_s15382" name="Equation" r:id="rId23" imgW="215640" imgH="177480" progId="">
              <p:embed/>
            </p:oleObj>
          </a:graphicData>
        </a:graphic>
      </p:graphicFrame>
      <p:graphicFrame>
        <p:nvGraphicFramePr>
          <p:cNvPr id="15383" name="Object 23"/>
          <p:cNvGraphicFramePr>
            <a:graphicFrameLocks noChangeAspect="1"/>
          </p:cNvGraphicFramePr>
          <p:nvPr/>
        </p:nvGraphicFramePr>
        <p:xfrm>
          <a:off x="3921125" y="4100513"/>
          <a:ext cx="376238" cy="350837"/>
        </p:xfrm>
        <a:graphic>
          <a:graphicData uri="http://schemas.openxmlformats.org/presentationml/2006/ole">
            <p:oleObj spid="_x0000_s15383" name="Equation" r:id="rId24" imgW="190440" imgH="177480" progId="">
              <p:embed/>
            </p:oleObj>
          </a:graphicData>
        </a:graphic>
      </p:graphicFrame>
      <p:graphicFrame>
        <p:nvGraphicFramePr>
          <p:cNvPr id="15384" name="Object 24"/>
          <p:cNvGraphicFramePr>
            <a:graphicFrameLocks noChangeAspect="1"/>
          </p:cNvGraphicFramePr>
          <p:nvPr/>
        </p:nvGraphicFramePr>
        <p:xfrm>
          <a:off x="4321175" y="4160838"/>
          <a:ext cx="250825" cy="225425"/>
        </p:xfrm>
        <a:graphic>
          <a:graphicData uri="http://schemas.openxmlformats.org/presentationml/2006/ole">
            <p:oleObj spid="_x0000_s15384" name="Equation" r:id="rId25" imgW="126720" imgH="114120" progId="">
              <p:embed/>
            </p:oleObj>
          </a:graphicData>
        </a:graphic>
      </p:graphicFrame>
      <p:graphicFrame>
        <p:nvGraphicFramePr>
          <p:cNvPr id="15385" name="Object 25"/>
          <p:cNvGraphicFramePr>
            <a:graphicFrameLocks noChangeAspect="1"/>
          </p:cNvGraphicFramePr>
          <p:nvPr/>
        </p:nvGraphicFramePr>
        <p:xfrm>
          <a:off x="4694238" y="4075113"/>
          <a:ext cx="250825" cy="350837"/>
        </p:xfrm>
        <a:graphic>
          <a:graphicData uri="http://schemas.openxmlformats.org/presentationml/2006/ole">
            <p:oleObj spid="_x0000_s15385" name="Equation" r:id="rId26" imgW="126720" imgH="177480" progId="">
              <p:embed/>
            </p:oleObj>
          </a:graphicData>
        </a:graphic>
      </p:graphicFrame>
      <p:graphicFrame>
        <p:nvGraphicFramePr>
          <p:cNvPr id="15386" name="Object 26"/>
          <p:cNvGraphicFramePr>
            <a:graphicFrameLocks noChangeAspect="1"/>
          </p:cNvGraphicFramePr>
          <p:nvPr/>
        </p:nvGraphicFramePr>
        <p:xfrm>
          <a:off x="6383338" y="2767013"/>
          <a:ext cx="1631950" cy="400050"/>
        </p:xfrm>
        <a:graphic>
          <a:graphicData uri="http://schemas.openxmlformats.org/presentationml/2006/ole">
            <p:oleObj spid="_x0000_s15386" name="Equation" r:id="rId27" imgW="825480" imgH="203040" progId="">
              <p:embed/>
            </p:oleObj>
          </a:graphicData>
        </a:graphic>
      </p:graphicFrame>
      <p:sp>
        <p:nvSpPr>
          <p:cNvPr id="37" name="Rectangle 36"/>
          <p:cNvSpPr/>
          <p:nvPr/>
        </p:nvSpPr>
        <p:spPr>
          <a:xfrm>
            <a:off x="6326188" y="2730500"/>
            <a:ext cx="1816100" cy="4889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269875" y="4587875"/>
            <a:ext cx="88741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mic Sans MS" pitchFamily="66" charset="0"/>
              </a:rPr>
              <a:t>b. Estimate the height of a female having a radius bone of 23cm in length.</a:t>
            </a:r>
          </a:p>
          <a:p>
            <a:endParaRPr lang="en-US" sz="2400"/>
          </a:p>
          <a:p>
            <a:endParaRPr lang="en-US" sz="2400">
              <a:latin typeface="Comic Sans MS" pitchFamily="66" charset="0"/>
            </a:endParaRPr>
          </a:p>
        </p:txBody>
      </p:sp>
      <p:graphicFrame>
        <p:nvGraphicFramePr>
          <p:cNvPr id="15387" name="Object 27"/>
          <p:cNvGraphicFramePr>
            <a:graphicFrameLocks noChangeAspect="1"/>
          </p:cNvGraphicFramePr>
          <p:nvPr/>
        </p:nvGraphicFramePr>
        <p:xfrm>
          <a:off x="3328988" y="5137150"/>
          <a:ext cx="1631950" cy="400050"/>
        </p:xfrm>
        <a:graphic>
          <a:graphicData uri="http://schemas.openxmlformats.org/presentationml/2006/ole">
            <p:oleObj spid="_x0000_s15387" name="Equation" r:id="rId28" imgW="825480" imgH="203040" progId="">
              <p:embed/>
            </p:oleObj>
          </a:graphicData>
        </a:graphic>
      </p:graphicFrame>
      <p:graphicFrame>
        <p:nvGraphicFramePr>
          <p:cNvPr id="15388" name="Object 28"/>
          <p:cNvGraphicFramePr>
            <a:graphicFrameLocks noChangeAspect="1"/>
          </p:cNvGraphicFramePr>
          <p:nvPr/>
        </p:nvGraphicFramePr>
        <p:xfrm>
          <a:off x="3241675" y="5549900"/>
          <a:ext cx="928688" cy="400050"/>
        </p:xfrm>
        <a:graphic>
          <a:graphicData uri="http://schemas.openxmlformats.org/presentationml/2006/ole">
            <p:oleObj spid="_x0000_s15388" name="Equation" r:id="rId29" imgW="469800" imgH="203040" progId="">
              <p:embed/>
            </p:oleObj>
          </a:graphicData>
        </a:graphic>
      </p:graphicFrame>
      <p:graphicFrame>
        <p:nvGraphicFramePr>
          <p:cNvPr id="15389" name="Object 29"/>
          <p:cNvGraphicFramePr>
            <a:graphicFrameLocks noChangeAspect="1"/>
          </p:cNvGraphicFramePr>
          <p:nvPr/>
        </p:nvGraphicFramePr>
        <p:xfrm>
          <a:off x="4119563" y="5475288"/>
          <a:ext cx="601662" cy="500062"/>
        </p:xfrm>
        <a:graphic>
          <a:graphicData uri="http://schemas.openxmlformats.org/presentationml/2006/ole">
            <p:oleObj spid="_x0000_s15389" name="Equation" r:id="rId30" imgW="304560" imgH="253800" progId="">
              <p:embed/>
            </p:oleObj>
          </a:graphicData>
        </a:graphic>
      </p:graphicFrame>
      <p:graphicFrame>
        <p:nvGraphicFramePr>
          <p:cNvPr id="15390" name="Object 30"/>
          <p:cNvGraphicFramePr>
            <a:graphicFrameLocks noChangeAspect="1"/>
          </p:cNvGraphicFramePr>
          <p:nvPr/>
        </p:nvGraphicFramePr>
        <p:xfrm>
          <a:off x="4687888" y="5518150"/>
          <a:ext cx="550862" cy="350838"/>
        </p:xfrm>
        <a:graphic>
          <a:graphicData uri="http://schemas.openxmlformats.org/presentationml/2006/ole">
            <p:oleObj spid="_x0000_s15390" name="Equation" r:id="rId31" imgW="279360" imgH="177480" progId="">
              <p:embed/>
            </p:oleObj>
          </a:graphicData>
        </a:graphic>
      </p:graphicFrame>
      <p:graphicFrame>
        <p:nvGraphicFramePr>
          <p:cNvPr id="15391" name="Object 31"/>
          <p:cNvGraphicFramePr>
            <a:graphicFrameLocks noChangeAspect="1"/>
          </p:cNvGraphicFramePr>
          <p:nvPr/>
        </p:nvGraphicFramePr>
        <p:xfrm>
          <a:off x="3294063" y="6015038"/>
          <a:ext cx="503237" cy="323850"/>
        </p:xfrm>
        <a:graphic>
          <a:graphicData uri="http://schemas.openxmlformats.org/presentationml/2006/ole">
            <p:oleObj spid="_x0000_s15391" name="Equation" r:id="rId32" imgW="253800" imgH="164880" progId="">
              <p:embed/>
            </p:oleObj>
          </a:graphicData>
        </a:graphic>
      </p:graphicFrame>
      <p:graphicFrame>
        <p:nvGraphicFramePr>
          <p:cNvPr id="15392" name="Object 32"/>
          <p:cNvGraphicFramePr>
            <a:graphicFrameLocks noChangeAspect="1"/>
          </p:cNvGraphicFramePr>
          <p:nvPr/>
        </p:nvGraphicFramePr>
        <p:xfrm>
          <a:off x="3846513" y="5964238"/>
          <a:ext cx="1079500" cy="350837"/>
        </p:xfrm>
        <a:graphic>
          <a:graphicData uri="http://schemas.openxmlformats.org/presentationml/2006/ole">
            <p:oleObj spid="_x0000_s15392" name="Equation" r:id="rId33" imgW="545760" imgH="177480" progId="">
              <p:embed/>
            </p:oleObj>
          </a:graphicData>
        </a:graphic>
      </p:graphicFrame>
      <p:sp>
        <p:nvSpPr>
          <p:cNvPr id="45" name="Rectangle 44"/>
          <p:cNvSpPr/>
          <p:nvPr/>
        </p:nvSpPr>
        <p:spPr>
          <a:xfrm>
            <a:off x="3822700" y="5951538"/>
            <a:ext cx="1200150" cy="4238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37" grpId="0" animBg="1"/>
      <p:bldP spid="38" grpId="0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7475" y="180975"/>
            <a:ext cx="9026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mic Sans MS" pitchFamily="66" charset="0"/>
              </a:rPr>
              <a:t>c. Estimate the length of a radius bone for a height of 170cm.</a:t>
            </a:r>
          </a:p>
          <a:p>
            <a:endParaRPr lang="en-US" sz="2400"/>
          </a:p>
          <a:p>
            <a:endParaRPr lang="en-US" sz="2400">
              <a:latin typeface="Comic Sans MS" pitchFamily="66" charset="0"/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2986088" y="730250"/>
          <a:ext cx="1631950" cy="400050"/>
        </p:xfrm>
        <a:graphic>
          <a:graphicData uri="http://schemas.openxmlformats.org/presentationml/2006/ole">
            <p:oleObj spid="_x0000_s16386" name="Equation" r:id="rId3" imgW="825480" imgH="203040" progId="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2689225" y="1123950"/>
          <a:ext cx="752475" cy="349250"/>
        </p:xfrm>
        <a:graphic>
          <a:graphicData uri="http://schemas.openxmlformats.org/presentationml/2006/ole">
            <p:oleObj spid="_x0000_s16387" name="Equation" r:id="rId4" imgW="380880" imgH="177480" progId="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490913" y="1136650"/>
          <a:ext cx="1155700" cy="349250"/>
        </p:xfrm>
        <a:graphic>
          <a:graphicData uri="http://schemas.openxmlformats.org/presentationml/2006/ole">
            <p:oleObj spid="_x0000_s16388" name="Equation" r:id="rId5" imgW="583920" imgH="177480" progId="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801938" y="1657350"/>
          <a:ext cx="627062" cy="349250"/>
        </p:xfrm>
        <a:graphic>
          <a:graphicData uri="http://schemas.openxmlformats.org/presentationml/2006/ole">
            <p:oleObj spid="_x0000_s16389" name="Equation" r:id="rId6" imgW="317160" imgH="177480" progId="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75038" y="1631950"/>
          <a:ext cx="628650" cy="349250"/>
        </p:xfrm>
        <a:graphic>
          <a:graphicData uri="http://schemas.openxmlformats.org/presentationml/2006/ole">
            <p:oleObj spid="_x0000_s16390" name="Equation" r:id="rId7" imgW="317160" imgH="177480" progId="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2274888" y="2089150"/>
          <a:ext cx="1354137" cy="349250"/>
        </p:xfrm>
        <a:graphic>
          <a:graphicData uri="http://schemas.openxmlformats.org/presentationml/2006/ole">
            <p:oleObj spid="_x0000_s16391" name="Equation" r:id="rId8" imgW="685800" imgH="177480" progId="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3638550" y="2138363"/>
          <a:ext cx="250825" cy="274637"/>
        </p:xfrm>
        <a:graphic>
          <a:graphicData uri="http://schemas.openxmlformats.org/presentationml/2006/ole">
            <p:oleObj spid="_x0000_s16392" name="Equation" r:id="rId9" imgW="126720" imgH="139680" progId="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2247900" y="2052638"/>
            <a:ext cx="1200150" cy="4238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34" name="Text Box 622"/>
          <p:cNvSpPr txBox="1">
            <a:spLocks noChangeArrowheads="1"/>
          </p:cNvSpPr>
          <p:nvPr/>
        </p:nvSpPr>
        <p:spPr bwMode="auto">
          <a:xfrm>
            <a:off x="249238" y="1905000"/>
            <a:ext cx="26209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>
                <a:solidFill>
                  <a:schemeClr val="hlink"/>
                </a:solidFill>
                <a:latin typeface="Comic Sans MS" pitchFamily="66" charset="0"/>
              </a:rPr>
              <a:t>HW</a:t>
            </a:r>
            <a:r>
              <a:rPr lang="en-US" sz="3200">
                <a:solidFill>
                  <a:schemeClr val="hlink"/>
                </a:solidFill>
                <a:latin typeface="Comic Sans MS" pitchFamily="66" charset="0"/>
              </a:rPr>
              <a:t> – Applications- Linear Equations wksht</a:t>
            </a:r>
          </a:p>
        </p:txBody>
      </p:sp>
      <p:sp>
        <p:nvSpPr>
          <p:cNvPr id="39554" name="Rectangle 642"/>
          <p:cNvSpPr>
            <a:spLocks noChangeArrowheads="1"/>
          </p:cNvSpPr>
          <p:nvPr/>
        </p:nvSpPr>
        <p:spPr bwMode="auto">
          <a:xfrm>
            <a:off x="263525" y="185738"/>
            <a:ext cx="7872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Out</a:t>
            </a:r>
            <a:r>
              <a:rPr lang="en-US" sz="2400">
                <a:latin typeface="Comic Sans MS" pitchFamily="66" charset="0"/>
              </a:rPr>
              <a:t> – none</a:t>
            </a:r>
            <a:endParaRPr lang="en-US">
              <a:latin typeface="Comic Sans MS" pitchFamily="66" charset="0"/>
            </a:endParaRPr>
          </a:p>
        </p:txBody>
      </p:sp>
      <p:sp>
        <p:nvSpPr>
          <p:cNvPr id="39555" name="Rectangle 643"/>
          <p:cNvSpPr>
            <a:spLocks noChangeArrowheads="1"/>
          </p:cNvSpPr>
          <p:nvPr/>
        </p:nvSpPr>
        <p:spPr bwMode="auto">
          <a:xfrm>
            <a:off x="0" y="98425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Summary</a:t>
            </a:r>
            <a:r>
              <a:rPr lang="en-US" sz="2400">
                <a:latin typeface="Comic Sans MS" pitchFamily="66" charset="0"/>
              </a:rPr>
              <a:t> – What I need to remember is….</a:t>
            </a:r>
          </a:p>
        </p:txBody>
      </p:sp>
      <p:sp>
        <p:nvSpPr>
          <p:cNvPr id="2" name="Text Box 652"/>
          <p:cNvSpPr txBox="1">
            <a:spLocks noChangeArrowheads="1"/>
          </p:cNvSpPr>
          <p:nvPr/>
        </p:nvSpPr>
        <p:spPr bwMode="auto">
          <a:xfrm>
            <a:off x="304800" y="5367338"/>
            <a:ext cx="32607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Don’t forget about POW!!</a:t>
            </a:r>
          </a:p>
        </p:txBody>
      </p:sp>
      <p:pic>
        <p:nvPicPr>
          <p:cNvPr id="22533" name="Picture 30" descr="toonbk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2588" y="2101850"/>
            <a:ext cx="6035675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52"/>
          <p:cNvSpPr txBox="1">
            <a:spLocks noChangeArrowheads="1"/>
          </p:cNvSpPr>
          <p:nvPr/>
        </p:nvSpPr>
        <p:spPr bwMode="auto">
          <a:xfrm>
            <a:off x="5883275" y="0"/>
            <a:ext cx="32607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CC0099"/>
                </a:solidFill>
                <a:latin typeface="Algerian" pitchFamily="82" charset="0"/>
              </a:rPr>
              <a:t>Quiz Monday on 2.1-2.3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34" grpId="0"/>
      <p:bldP spid="39554" grpId="0"/>
      <p:bldP spid="39555" grpId="0"/>
      <p:bldP spid="2" grpId="0"/>
      <p:bldP spid="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D0A8C6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4D1DF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EEFB43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F5FDB0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BC82AD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AC1D3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D0A8C6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4D1DF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16846</TotalTime>
  <Words>164</Words>
  <Application>Microsoft Office PowerPoint</Application>
  <PresentationFormat>Letter Paper (8.5x11 in)</PresentationFormat>
  <Paragraphs>30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Comic Sans MS</vt:lpstr>
      <vt:lpstr>Algerian</vt:lpstr>
      <vt:lpstr>Default Design</vt:lpstr>
      <vt:lpstr>Equation</vt:lpstr>
      <vt:lpstr>Applications of Linear Functions</vt:lpstr>
      <vt:lpstr>Slide 2</vt:lpstr>
      <vt:lpstr>Slide 3</vt:lpstr>
      <vt:lpstr>Slide 4</vt:lpstr>
      <vt:lpstr>Slide 5</vt:lpstr>
    </vt:vector>
  </TitlesOfParts>
  <Company>St. Tammany Parish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Solving Absolute Value Equations and  Inequalities</dc:title>
  <dc:creator>sfleming</dc:creator>
  <cp:lastModifiedBy>JCPS</cp:lastModifiedBy>
  <cp:revision>344</cp:revision>
  <dcterms:created xsi:type="dcterms:W3CDTF">2008-08-19T13:23:12Z</dcterms:created>
  <dcterms:modified xsi:type="dcterms:W3CDTF">2010-02-05T18:05:02Z</dcterms:modified>
</cp:coreProperties>
</file>